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1647" autoAdjust="0"/>
  </p:normalViewPr>
  <p:slideViewPr>
    <p:cSldViewPr snapToGrid="0">
      <p:cViewPr varScale="1">
        <p:scale>
          <a:sx n="118" d="100"/>
          <a:sy n="11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7B363F-C0B6-407D-B85A-7F9B82B2C1B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434A55-C79B-4D59-AA93-04756C909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사목직 </a:t>
            </a:r>
            <a:r>
              <a:rPr lang="en-US" altLang="ko-KR" dirty="0"/>
              <a:t>– </a:t>
            </a:r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차 바티칸 공의회 </a:t>
            </a:r>
            <a:r>
              <a:rPr lang="en-US" altLang="ko-KR" dirty="0"/>
              <a:t>(1963-1965): </a:t>
            </a:r>
            <a:r>
              <a:rPr lang="ko-KR" altLang="en-US" dirty="0"/>
              <a:t>교황</a:t>
            </a:r>
            <a:r>
              <a:rPr lang="en-US" altLang="ko-KR" dirty="0"/>
              <a:t> </a:t>
            </a:r>
            <a:r>
              <a:rPr lang="ko-KR" altLang="en-US" dirty="0"/>
              <a:t>요한 </a:t>
            </a:r>
            <a:r>
              <a:rPr lang="en-US" altLang="ko-KR" dirty="0"/>
              <a:t>23</a:t>
            </a:r>
            <a:r>
              <a:rPr lang="ko-KR" altLang="en-US" dirty="0"/>
              <a:t>세</a:t>
            </a:r>
            <a:endParaRPr lang="en-US" altLang="ko-KR" dirty="0"/>
          </a:p>
          <a:p>
            <a:r>
              <a:rPr lang="ko-KR" altLang="en-US" dirty="0"/>
              <a:t>학교 가지 않는 학생</a:t>
            </a:r>
            <a:endParaRPr lang="en-US" altLang="ko-KR" dirty="0"/>
          </a:p>
          <a:p>
            <a:r>
              <a:rPr lang="ko-KR" altLang="en-US" dirty="0" err="1"/>
              <a:t>무류성</a:t>
            </a:r>
            <a:r>
              <a:rPr lang="en-US" altLang="ko-KR" dirty="0"/>
              <a:t>: </a:t>
            </a:r>
            <a:r>
              <a:rPr lang="ko-KR" altLang="en-US" dirty="0"/>
              <a:t>성령의 힘으로 전체의 </a:t>
            </a:r>
            <a:r>
              <a:rPr lang="ko-KR" altLang="en-US" dirty="0" err="1"/>
              <a:t>무류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개혁과 </a:t>
            </a:r>
            <a:r>
              <a:rPr lang="en-US" altLang="ko-KR" dirty="0"/>
              <a:t>2</a:t>
            </a:r>
            <a:r>
              <a:rPr lang="ko-KR" altLang="en-US" dirty="0"/>
              <a:t>차공의회 쇄신 운동</a:t>
            </a:r>
            <a:endParaRPr lang="en-US" altLang="ko-KR" dirty="0"/>
          </a:p>
          <a:p>
            <a:r>
              <a:rPr lang="ko-KR" altLang="en-US" dirty="0"/>
              <a:t>사목직의 중요성</a:t>
            </a:r>
            <a:r>
              <a:rPr lang="en-US" altLang="ko-KR" dirty="0"/>
              <a:t>: 2</a:t>
            </a:r>
            <a:r>
              <a:rPr lang="ko-KR" altLang="en-US" dirty="0"/>
              <a:t>차 공의회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34A55-C79B-4D59-AA93-04756C909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6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불가</a:t>
            </a:r>
            <a:r>
              <a:rPr lang="en-US" altLang="ko-KR" dirty="0"/>
              <a:t>/</a:t>
            </a:r>
            <a:r>
              <a:rPr lang="ko-KR" altLang="en-US" dirty="0"/>
              <a:t>도가</a:t>
            </a:r>
            <a:r>
              <a:rPr lang="en-US" altLang="ko-KR" dirty="0"/>
              <a:t>: </a:t>
            </a:r>
            <a:r>
              <a:rPr lang="ko-KR" altLang="en-US" dirty="0"/>
              <a:t>수행 </a:t>
            </a:r>
            <a:r>
              <a:rPr lang="en-US" altLang="ko-KR" dirty="0"/>
              <a:t>– </a:t>
            </a:r>
            <a:r>
              <a:rPr lang="ko-KR" altLang="en-US" dirty="0"/>
              <a:t>나</a:t>
            </a:r>
            <a:endParaRPr lang="en-US" altLang="ko-KR" dirty="0"/>
          </a:p>
          <a:p>
            <a:r>
              <a:rPr lang="ko-KR" altLang="en-US" dirty="0" err="1"/>
              <a:t>신자수</a:t>
            </a:r>
            <a:r>
              <a:rPr lang="ko-KR" altLang="en-US" dirty="0"/>
              <a:t> 증가 </a:t>
            </a:r>
            <a:r>
              <a:rPr lang="en-US" altLang="ko-KR" dirty="0"/>
              <a:t>– </a:t>
            </a:r>
            <a:r>
              <a:rPr lang="ko-KR" altLang="en-US" dirty="0"/>
              <a:t>사목 대상으로의 정착</a:t>
            </a:r>
            <a:endParaRPr lang="en-US" altLang="ko-KR" dirty="0"/>
          </a:p>
          <a:p>
            <a:r>
              <a:rPr lang="ko-KR" altLang="en-US" dirty="0"/>
              <a:t>원공동체 </a:t>
            </a:r>
            <a:r>
              <a:rPr lang="en-US" altLang="ko-KR" dirty="0"/>
              <a:t>– </a:t>
            </a:r>
            <a:r>
              <a:rPr lang="ko-KR" altLang="en-US" dirty="0"/>
              <a:t>붕괴괴 </a:t>
            </a:r>
            <a:r>
              <a:rPr lang="en-US" altLang="ko-KR" dirty="0"/>
              <a:t>(</a:t>
            </a:r>
            <a:r>
              <a:rPr lang="ko-KR" altLang="en-US" dirty="0"/>
              <a:t>동호회</a:t>
            </a:r>
            <a:r>
              <a:rPr lang="en-US" altLang="ko-KR" dirty="0"/>
              <a:t>, </a:t>
            </a:r>
            <a:r>
              <a:rPr lang="ko-KR" altLang="en-US" dirty="0"/>
              <a:t>동창회 계</a:t>
            </a:r>
            <a:r>
              <a:rPr lang="en-US" altLang="ko-KR" dirty="0"/>
              <a:t>) -&gt; </a:t>
            </a:r>
            <a:r>
              <a:rPr lang="ko-KR" altLang="en-US" dirty="0"/>
              <a:t>불안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34A55-C79B-4D59-AA93-04756C909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참여 </a:t>
            </a:r>
            <a:r>
              <a:rPr lang="en-US" altLang="ko-KR" dirty="0"/>
              <a:t>– </a:t>
            </a:r>
            <a:r>
              <a:rPr lang="ko-KR" altLang="en-US" dirty="0"/>
              <a:t>직접 만나고 싶다</a:t>
            </a:r>
            <a:endParaRPr lang="en-US" altLang="ko-KR" dirty="0"/>
          </a:p>
          <a:p>
            <a:r>
              <a:rPr lang="ko-KR" altLang="en-US" dirty="0"/>
              <a:t>사명 </a:t>
            </a:r>
            <a:r>
              <a:rPr lang="en-US" altLang="ko-KR" dirty="0"/>
              <a:t>– </a:t>
            </a:r>
            <a:r>
              <a:rPr lang="ko-KR" altLang="en-US" dirty="0"/>
              <a:t>빛이며 소금</a:t>
            </a:r>
            <a:endParaRPr lang="en-US" altLang="ko-KR" dirty="0"/>
          </a:p>
          <a:p>
            <a:r>
              <a:rPr lang="ko-KR" altLang="en-US" dirty="0"/>
              <a:t>그날이 가까워</a:t>
            </a:r>
            <a:r>
              <a:rPr lang="en-US" altLang="ko-KR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34A55-C79B-4D59-AA93-04756C909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자발적인 동의와 결단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34A55-C79B-4D59-AA93-04756C909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18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신학자 메츠 </a:t>
            </a:r>
            <a:r>
              <a:rPr lang="en-US" altLang="ko-KR" dirty="0"/>
              <a:t>(J.</a:t>
            </a:r>
            <a:r>
              <a:rPr lang="ko-KR" altLang="en-US" dirty="0"/>
              <a:t> </a:t>
            </a:r>
            <a:r>
              <a:rPr lang="en-US" altLang="ko-KR" dirty="0"/>
              <a:t>B.</a:t>
            </a:r>
            <a:r>
              <a:rPr lang="ko-KR" altLang="en-US" dirty="0"/>
              <a:t> </a:t>
            </a:r>
            <a:r>
              <a:rPr lang="en-US" altLang="ko-KR" dirty="0"/>
              <a:t>Metz)</a:t>
            </a:r>
            <a:r>
              <a:rPr lang="ko-KR" altLang="en-US" dirty="0"/>
              <a:t> </a:t>
            </a:r>
            <a:r>
              <a:rPr lang="en-US" altLang="ko-KR" dirty="0"/>
              <a:t>20</a:t>
            </a:r>
            <a:r>
              <a:rPr lang="ko-KR" altLang="en-US" dirty="0"/>
              <a:t>세기 말 교회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34A55-C79B-4D59-AA93-04756C909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5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영국 군인의 퇴로 도버해협 </a:t>
            </a:r>
            <a:r>
              <a:rPr lang="en-US" altLang="ko-KR" dirty="0"/>
              <a:t>– </a:t>
            </a:r>
            <a:r>
              <a:rPr lang="ko-KR" altLang="en-US" dirty="0"/>
              <a:t>기도로 잔잔해짐 </a:t>
            </a:r>
            <a:r>
              <a:rPr lang="en-US" altLang="ko-KR" dirty="0"/>
              <a:t>(</a:t>
            </a:r>
            <a:r>
              <a:rPr lang="ko-KR" altLang="en-US" dirty="0"/>
              <a:t>기도의 날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34A55-C79B-4D59-AA93-04756C909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2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0B83162-627B-46FC-86E5-3CAE171ECB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15217" y="5275263"/>
            <a:ext cx="8303683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ru-RU" altLang="en-US" noProof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0C8F9B1-D720-4255-8852-66905F8E52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15217" y="6161088"/>
            <a:ext cx="8303683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ru-RU" altLang="en-US" noProof="0"/>
          </a:p>
        </p:txBody>
      </p:sp>
    </p:spTree>
    <p:extLst>
      <p:ext uri="{BB962C8B-B14F-4D97-AF65-F5344CB8AC3E}">
        <p14:creationId xmlns:p14="http://schemas.microsoft.com/office/powerpoint/2010/main" val="21382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AD07-F247-4ECB-9813-BA2F6B9A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C721E-A0F3-4197-A78E-30BE64C1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20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006BD-DED4-4AC9-8D6C-F7D64D67A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13851" y="2420939"/>
            <a:ext cx="2546349" cy="4105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AE0D9-F081-4A79-96AC-35CB19078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68451" y="2420939"/>
            <a:ext cx="7442200" cy="4105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764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B6B2-0C6E-4015-9BDC-261ABA18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190A6-50A1-4627-87D4-4CBFFCC3E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465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3F28-E5A7-4C7E-BF33-362FD209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2D30A-F3CF-48EC-A975-0BC26E68E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36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5D57-D198-42A4-AF1E-12135EF1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F5440-DD91-4C2E-A541-7ADED08AC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8451" y="3068639"/>
            <a:ext cx="4993216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9E40E-D976-4391-86B8-80BAEB677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4867" y="3068639"/>
            <a:ext cx="4995333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083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588A-2CFA-4DED-9EDF-0F94347D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4DD0A-6697-4B05-9F08-7D1F0481D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94690-86C5-44A4-86F1-B0024FC8F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729A0-03FF-40DB-B8CC-C40C60881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320583-0C84-4075-A56B-A89286E8B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790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DE42-868C-490D-AADC-94821F96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241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18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F5D72-9ED4-4480-8AB5-0FEF6FA88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F075-7169-46E1-93AB-42A6EF3EC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4D36A-DE5F-41E9-9463-858DB7801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88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FB56-C09C-4A57-B4CC-86E7367F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6F73C-D30D-459A-BFF2-52E9B568E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5CAC2-6512-4AF5-8116-A232A723E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899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311E2E-82B9-4246-865E-7E582A706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51617" y="2420938"/>
            <a:ext cx="8737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B999085-2E91-4182-A7A2-E870F6EE9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16564"/>
            <a:ext cx="12192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uk-UA" altLang="en-US" sz="18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905D05-17F4-4A0F-84BA-A1845C9F7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68451" y="3068639"/>
            <a:ext cx="10191749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3686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CE9AE-933D-41DB-947E-77205532C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2703" y="4678735"/>
            <a:ext cx="4206594" cy="451395"/>
          </a:xfrm>
          <a:noFill/>
        </p:spPr>
        <p:txBody>
          <a:bodyPr>
            <a:normAutofit/>
          </a:bodyPr>
          <a:lstStyle/>
          <a:p>
            <a:r>
              <a:rPr lang="ko-KR" altLang="en-US" sz="2000" dirty="0">
                <a:solidFill>
                  <a:srgbClr val="080808"/>
                </a:solidFill>
              </a:rPr>
              <a:t>내가 너희와 함께 있다</a:t>
            </a:r>
            <a:r>
              <a:rPr lang="en-US" altLang="ko-KR" sz="2000" dirty="0">
                <a:solidFill>
                  <a:srgbClr val="080808"/>
                </a:solidFill>
              </a:rPr>
              <a:t>(</a:t>
            </a:r>
            <a:r>
              <a:rPr lang="ko-KR" altLang="en-US" sz="2000" dirty="0">
                <a:solidFill>
                  <a:srgbClr val="080808"/>
                </a:solidFill>
              </a:rPr>
              <a:t>마태 </a:t>
            </a:r>
            <a:r>
              <a:rPr lang="en-US" altLang="ko-KR" sz="2000" dirty="0">
                <a:solidFill>
                  <a:srgbClr val="080808"/>
                </a:solidFill>
              </a:rPr>
              <a:t>28,20)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A3223-3C2F-40BA-A3A6-E5FBBDAA9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5041" y="1988007"/>
            <a:ext cx="5782716" cy="2150719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ko-KR" altLang="en-US" sz="5400" dirty="0">
                <a:solidFill>
                  <a:srgbClr val="080808"/>
                </a:solidFill>
              </a:rPr>
              <a:t>왜</a:t>
            </a:r>
            <a:r>
              <a:rPr lang="ko-KR" altLang="en-US" sz="3600" dirty="0">
                <a:solidFill>
                  <a:srgbClr val="080808"/>
                </a:solidFill>
              </a:rPr>
              <a:t> </a:t>
            </a:r>
            <a:br>
              <a:rPr lang="en-US" altLang="ko-KR" sz="3600" dirty="0">
                <a:solidFill>
                  <a:srgbClr val="080808"/>
                </a:solidFill>
              </a:rPr>
            </a:br>
            <a:r>
              <a:rPr lang="ko-KR" altLang="en-US" sz="3600" dirty="0">
                <a:solidFill>
                  <a:srgbClr val="080808"/>
                </a:solidFill>
              </a:rPr>
              <a:t>교회 공동체가 필요한가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D4545E7-DD8C-4B9E-A7F9-2B464D65139A}"/>
              </a:ext>
            </a:extLst>
          </p:cNvPr>
          <p:cNvSpPr txBox="1">
            <a:spLocks/>
          </p:cNvSpPr>
          <p:nvPr/>
        </p:nvSpPr>
        <p:spPr bwMode="auto">
          <a:xfrm>
            <a:off x="4661472" y="1156415"/>
            <a:ext cx="2875282" cy="8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ko-KR" altLang="en-US" sz="4800">
                <a:solidFill>
                  <a:srgbClr val="080808"/>
                </a:solidFill>
              </a:rPr>
              <a:t>견진 교리</a:t>
            </a:r>
            <a:endParaRPr lang="en-US" sz="480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6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1065-3F7F-4479-920F-5189D8F6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교회는 신자들을 위해 있다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59A6A-58B3-41C7-B0A7-0FF53EA5C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교회를 벋어나면 난로에서 꺼내 놓은 석탄</a:t>
            </a:r>
            <a:endParaRPr lang="en-US" altLang="ko-KR" dirty="0"/>
          </a:p>
          <a:p>
            <a:r>
              <a:rPr lang="ko-KR" altLang="en-US" dirty="0"/>
              <a:t>교도직 </a:t>
            </a:r>
            <a:r>
              <a:rPr lang="en-US" altLang="ko-KR" dirty="0"/>
              <a:t>(</a:t>
            </a:r>
            <a:r>
              <a:rPr lang="ko-KR" altLang="en-US" dirty="0"/>
              <a:t>천국의 열쇠</a:t>
            </a:r>
            <a:r>
              <a:rPr lang="en-US" altLang="ko-KR" dirty="0"/>
              <a:t>, </a:t>
            </a:r>
            <a:r>
              <a:rPr lang="ko-KR" altLang="en-US" dirty="0"/>
              <a:t>매고 푸는 권한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구원활동의 사명</a:t>
            </a:r>
            <a:endParaRPr lang="en-US" altLang="ko-KR" dirty="0"/>
          </a:p>
          <a:p>
            <a:r>
              <a:rPr lang="ko-KR" altLang="en-US" dirty="0"/>
              <a:t>교도권</a:t>
            </a:r>
            <a:r>
              <a:rPr lang="en-US" altLang="ko-KR" dirty="0"/>
              <a:t>: </a:t>
            </a:r>
            <a:r>
              <a:rPr lang="ko-KR" altLang="en-US" dirty="0"/>
              <a:t>무류성 </a:t>
            </a:r>
            <a:r>
              <a:rPr lang="en-US" altLang="ko-KR" dirty="0"/>
              <a:t>(</a:t>
            </a:r>
            <a:r>
              <a:rPr lang="ko-KR" altLang="en-US" dirty="0"/>
              <a:t>절대 오류에 빠질 수 없다</a:t>
            </a:r>
            <a:r>
              <a:rPr lang="en-US" altLang="ko-KR" dirty="0"/>
              <a:t>) – </a:t>
            </a:r>
            <a:r>
              <a:rPr lang="ko-KR" altLang="en-US" dirty="0"/>
              <a:t>교회</a:t>
            </a:r>
            <a:r>
              <a:rPr lang="en-US" altLang="ko-KR" dirty="0"/>
              <a:t>, </a:t>
            </a:r>
            <a:r>
              <a:rPr lang="ko-KR" altLang="en-US" dirty="0"/>
              <a:t>주교단</a:t>
            </a:r>
            <a:r>
              <a:rPr lang="en-US" altLang="ko-KR" dirty="0"/>
              <a:t>, </a:t>
            </a:r>
            <a:r>
              <a:rPr lang="ko-KR" altLang="en-US" dirty="0"/>
              <a:t>교황 </a:t>
            </a:r>
            <a:r>
              <a:rPr lang="en-US" altLang="ko-KR" dirty="0"/>
              <a:t>&gt;&gt; </a:t>
            </a:r>
            <a:r>
              <a:rPr lang="ko-KR" altLang="en-US" dirty="0"/>
              <a:t>교의에 대한 무류성 </a:t>
            </a:r>
            <a:r>
              <a:rPr lang="en-US" altLang="ko-KR" dirty="0"/>
              <a:t>(</a:t>
            </a:r>
            <a:r>
              <a:rPr lang="ko-KR" altLang="en-US" dirty="0"/>
              <a:t>사도적 권좌</a:t>
            </a:r>
            <a:r>
              <a:rPr lang="en-US" altLang="ko-KR" dirty="0"/>
              <a:t>) &gt;&gt; </a:t>
            </a:r>
            <a:r>
              <a:rPr lang="ko-KR" altLang="en-US" dirty="0"/>
              <a:t>겸손을 전제</a:t>
            </a:r>
            <a:endParaRPr lang="en-US" altLang="ko-KR" dirty="0"/>
          </a:p>
          <a:p>
            <a:r>
              <a:rPr lang="ko-KR" altLang="en-US" dirty="0"/>
              <a:t>사목직 </a:t>
            </a:r>
            <a:r>
              <a:rPr lang="en-US" altLang="ko-KR" dirty="0"/>
              <a:t>– </a:t>
            </a:r>
            <a:r>
              <a:rPr lang="ko-KR" altLang="en-US" dirty="0"/>
              <a:t>양을 돌보는 사명</a:t>
            </a:r>
            <a:endParaRPr lang="en-US" altLang="ko-KR" dirty="0"/>
          </a:p>
          <a:p>
            <a:r>
              <a:rPr lang="ko-KR" altLang="en-US" dirty="0"/>
              <a:t>교회는 남을 위해 존재 </a:t>
            </a:r>
            <a:r>
              <a:rPr lang="en-US" altLang="ko-KR" dirty="0"/>
              <a:t>(</a:t>
            </a:r>
            <a:r>
              <a:rPr lang="ko-KR" altLang="en-US" dirty="0"/>
              <a:t>가르침과 행적이 모든것 포괄</a:t>
            </a:r>
            <a:r>
              <a:rPr lang="en-US" altLang="ko-KR" dirty="0"/>
              <a:t>: </a:t>
            </a:r>
            <a:r>
              <a:rPr lang="ko-KR" altLang="en-US" dirty="0"/>
              <a:t>온인류</a:t>
            </a:r>
            <a:r>
              <a:rPr lang="en-US" altLang="ko-K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0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ED354-DFF5-4BDE-A01E-AB5025C70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교회의 내일</a:t>
            </a:r>
            <a:r>
              <a:rPr lang="en-US" altLang="ko-KR" dirty="0"/>
              <a:t>, </a:t>
            </a:r>
            <a:r>
              <a:rPr lang="ko-KR" altLang="en-US" dirty="0"/>
              <a:t>소공동체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A1554-43C9-487C-9404-FAF10C946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인간에게는 이웃이 필요</a:t>
            </a:r>
            <a:endParaRPr lang="en-US" altLang="ko-KR" dirty="0"/>
          </a:p>
          <a:p>
            <a:pPr lvl="1"/>
            <a:r>
              <a:rPr lang="ko-KR" altLang="en-US" b="0" dirty="0"/>
              <a:t>수행</a:t>
            </a:r>
            <a:r>
              <a:rPr lang="en-US" altLang="ko-KR" b="0" dirty="0"/>
              <a:t>: </a:t>
            </a:r>
            <a:r>
              <a:rPr lang="ko-KR" altLang="en-US" b="0" dirty="0"/>
              <a:t>혼자 </a:t>
            </a:r>
            <a:r>
              <a:rPr lang="en-US" altLang="ko-KR" b="0" dirty="0"/>
              <a:t>(</a:t>
            </a:r>
            <a:r>
              <a:rPr lang="ko-KR" altLang="en-US" b="0" dirty="0"/>
              <a:t>무소의 뿔처럼 혼자서 가라</a:t>
            </a:r>
            <a:r>
              <a:rPr lang="en-US" altLang="ko-KR" b="0" dirty="0"/>
              <a:t>) – </a:t>
            </a:r>
            <a:r>
              <a:rPr lang="ko-KR" altLang="en-US" b="0" dirty="0"/>
              <a:t>진아</a:t>
            </a:r>
            <a:r>
              <a:rPr lang="en-US" altLang="ko-KR" b="0" dirty="0"/>
              <a:t>; </a:t>
            </a:r>
            <a:r>
              <a:rPr lang="ko-KR" altLang="en-US" b="0" dirty="0"/>
              <a:t>면벽 수행</a:t>
            </a:r>
            <a:endParaRPr lang="en-US" altLang="ko-KR" b="0" dirty="0"/>
          </a:p>
          <a:p>
            <a:pPr lvl="1"/>
            <a:r>
              <a:rPr lang="ko-KR" altLang="en-US" b="0" dirty="0"/>
              <a:t>더불어 함께</a:t>
            </a:r>
            <a:r>
              <a:rPr lang="en-US" altLang="ko-KR" b="0" dirty="0"/>
              <a:t>: </a:t>
            </a:r>
            <a:r>
              <a:rPr lang="ko-KR" altLang="en-US" b="0" dirty="0"/>
              <a:t>삼위일체</a:t>
            </a:r>
            <a:r>
              <a:rPr lang="en-US" altLang="ko-KR" b="0" dirty="0"/>
              <a:t>, </a:t>
            </a:r>
            <a:r>
              <a:rPr lang="ko-KR" altLang="en-US" b="0" dirty="0"/>
              <a:t>이웃사랑</a:t>
            </a:r>
            <a:r>
              <a:rPr lang="en-US" altLang="ko-KR" b="0" dirty="0"/>
              <a:t>, </a:t>
            </a:r>
            <a:r>
              <a:rPr lang="ko-KR" altLang="en-US" b="0" dirty="0"/>
              <a:t>공동체 생활</a:t>
            </a:r>
            <a:endParaRPr lang="en-US" altLang="ko-KR" b="0" dirty="0"/>
          </a:p>
          <a:p>
            <a:pPr lvl="1"/>
            <a:r>
              <a:rPr lang="ko-KR" altLang="en-US" b="0" dirty="0"/>
              <a:t>교회</a:t>
            </a:r>
            <a:r>
              <a:rPr lang="en-US" altLang="ko-KR" b="0" dirty="0"/>
              <a:t>: </a:t>
            </a:r>
            <a:r>
              <a:rPr lang="ko-KR" altLang="en-US" b="0" dirty="0"/>
              <a:t>하느님과의 수직적 관계와 이웃과 수평적 관계 충족</a:t>
            </a:r>
            <a:endParaRPr lang="en-US" altLang="ko-KR" b="0" dirty="0"/>
          </a:p>
          <a:p>
            <a:pPr lvl="1"/>
            <a:r>
              <a:rPr lang="ko-KR" altLang="en-US" b="0" dirty="0"/>
              <a:t>아가페</a:t>
            </a:r>
            <a:r>
              <a:rPr lang="en-US" altLang="ko-KR" b="0" dirty="0"/>
              <a:t>: </a:t>
            </a:r>
            <a:r>
              <a:rPr lang="ko-KR" altLang="en-US" b="0" dirty="0"/>
              <a:t>신적인 사랑</a:t>
            </a:r>
            <a:r>
              <a:rPr lang="en-US" altLang="ko-KR" b="0" dirty="0"/>
              <a:t>, </a:t>
            </a:r>
            <a:r>
              <a:rPr lang="ko-KR" altLang="en-US" b="0" dirty="0"/>
              <a:t>형제 자매적 나눔 </a:t>
            </a:r>
            <a:r>
              <a:rPr lang="en-US" altLang="ko-KR" b="0" dirty="0"/>
              <a:t>– </a:t>
            </a:r>
            <a:r>
              <a:rPr lang="ko-KR" altLang="en-US" b="0" dirty="0"/>
              <a:t>공동체</a:t>
            </a:r>
            <a:endParaRPr lang="en-US" altLang="ko-KR" b="0" dirty="0"/>
          </a:p>
          <a:p>
            <a:pPr lvl="1"/>
            <a:r>
              <a:rPr lang="ko-KR" altLang="en-US" b="0" dirty="0"/>
              <a:t>영혼의 안식처</a:t>
            </a:r>
            <a:r>
              <a:rPr lang="en-US" altLang="ko-KR" b="0" dirty="0"/>
              <a:t>: </a:t>
            </a:r>
            <a:r>
              <a:rPr lang="ko-KR" altLang="en-US" b="0" dirty="0"/>
              <a:t>불안감 증대</a:t>
            </a:r>
            <a:r>
              <a:rPr lang="en-US" altLang="ko-KR" b="0" dirty="0"/>
              <a:t>;</a:t>
            </a:r>
            <a:r>
              <a:rPr lang="ko-KR" altLang="en-US" b="0" dirty="0"/>
              <a:t> 대형 공동체에서 소공동체로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7543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D4166-5BAC-4D0C-B907-F2470956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공동체 참여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5A4F5-EEAD-4513-88A1-6B4D450F5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강한 참여 욕구</a:t>
            </a:r>
            <a:endParaRPr lang="en-US" altLang="ko-KR" sz="2400" dirty="0"/>
          </a:p>
          <a:p>
            <a:pPr lvl="1"/>
            <a:r>
              <a:rPr lang="ko-KR" altLang="en-US" sz="1600" dirty="0"/>
              <a:t>구경꾼</a:t>
            </a:r>
            <a:r>
              <a:rPr lang="en-US" altLang="ko-KR" sz="1600" dirty="0"/>
              <a:t>, </a:t>
            </a:r>
            <a:r>
              <a:rPr lang="ko-KR" altLang="en-US" sz="1600" dirty="0"/>
              <a:t>방관자가 아닌 능동적인 주체 </a:t>
            </a:r>
            <a:r>
              <a:rPr lang="en-US" altLang="ko-KR" sz="1600" dirty="0"/>
              <a:t>(</a:t>
            </a:r>
            <a:r>
              <a:rPr lang="ko-KR" altLang="en-US" sz="1600" dirty="0"/>
              <a:t>소공동체</a:t>
            </a:r>
            <a:r>
              <a:rPr lang="en-US" altLang="ko-KR" sz="1600" dirty="0"/>
              <a:t>)</a:t>
            </a:r>
          </a:p>
          <a:p>
            <a:pPr lvl="1"/>
            <a:r>
              <a:rPr lang="ko-KR" altLang="en-US" sz="1600" dirty="0"/>
              <a:t>만남</a:t>
            </a:r>
            <a:r>
              <a:rPr lang="en-US" altLang="ko-KR" sz="1600" dirty="0"/>
              <a:t>: </a:t>
            </a:r>
            <a:r>
              <a:rPr lang="ko-KR" altLang="en-US" sz="1600" dirty="0"/>
              <a:t>인격적 친교</a:t>
            </a:r>
            <a:endParaRPr lang="en-US" altLang="ko-KR" sz="1600" dirty="0"/>
          </a:p>
          <a:p>
            <a:r>
              <a:rPr lang="ko-KR" altLang="en-US" sz="2000" dirty="0"/>
              <a:t>공동체의 축복</a:t>
            </a:r>
            <a:endParaRPr lang="en-US" altLang="ko-KR" sz="2000" dirty="0"/>
          </a:p>
          <a:p>
            <a:pPr marL="457200" lvl="1" indent="0">
              <a:buNone/>
            </a:pPr>
            <a:r>
              <a:rPr lang="en-US" altLang="ko-KR" sz="1600" dirty="0"/>
              <a:t>(</a:t>
            </a:r>
            <a:r>
              <a:rPr lang="ko-KR" altLang="en-US" sz="1600" dirty="0"/>
              <a:t>작은 힘이 뭉쳐져 행진</a:t>
            </a:r>
            <a:r>
              <a:rPr lang="en-US" altLang="ko-KR" sz="1600" dirty="0"/>
              <a:t>)</a:t>
            </a:r>
          </a:p>
          <a:p>
            <a:pPr lvl="1"/>
            <a:r>
              <a:rPr lang="ko-KR" altLang="en-US" sz="1600" dirty="0"/>
              <a:t>필요한 은총을 주심</a:t>
            </a:r>
            <a:endParaRPr lang="en-US" altLang="ko-KR" sz="1600" dirty="0"/>
          </a:p>
          <a:p>
            <a:pPr lvl="1"/>
            <a:r>
              <a:rPr lang="ko-KR" altLang="en-US" sz="1600" dirty="0"/>
              <a:t>진리를 배움</a:t>
            </a:r>
            <a:endParaRPr lang="en-US" altLang="ko-KR" sz="1600" dirty="0"/>
          </a:p>
          <a:p>
            <a:pPr lvl="1"/>
            <a:r>
              <a:rPr lang="ko-KR" altLang="en-US" sz="1600" dirty="0"/>
              <a:t>사명을 깨닫게 함</a:t>
            </a:r>
            <a:endParaRPr lang="en-US" altLang="ko-KR" sz="1600" dirty="0"/>
          </a:p>
          <a:p>
            <a:pPr lvl="1"/>
            <a:r>
              <a:rPr lang="ko-KR" altLang="en-US" sz="1600" dirty="0"/>
              <a:t>삶을 함께 나눔</a:t>
            </a:r>
            <a:endParaRPr lang="en-US" altLang="ko-KR" sz="1600" dirty="0"/>
          </a:p>
          <a:p>
            <a:r>
              <a:rPr lang="ko-KR" altLang="en-US" sz="2000" dirty="0"/>
              <a:t>자주 모여야</a:t>
            </a:r>
            <a:r>
              <a:rPr lang="en-US" altLang="ko-KR" sz="2000" dirty="0"/>
              <a:t>: </a:t>
            </a:r>
            <a:r>
              <a:rPr lang="ko-KR" altLang="en-US" sz="2000" dirty="0"/>
              <a:t>소공동체로 모여 함께 기도하고 복음을 묵상하여 신앙을 무장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443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2F12-B4A0-4661-A76B-21D0FFC1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모두가 주역이다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22BAC-C0AC-4F8F-ABC8-5A673FBE8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각자의 때</a:t>
            </a:r>
            <a:endParaRPr lang="en-US" altLang="ko-KR" sz="2000" dirty="0"/>
          </a:p>
          <a:p>
            <a:r>
              <a:rPr lang="en-US" altLang="ko-KR" sz="2400" dirty="0"/>
              <a:t>12</a:t>
            </a:r>
            <a:r>
              <a:rPr lang="ko-KR" altLang="en-US" sz="2400" dirty="0"/>
              <a:t>사도를 중심</a:t>
            </a:r>
            <a:r>
              <a:rPr lang="en-US" altLang="ko-KR" sz="2400" dirty="0"/>
              <a:t>, </a:t>
            </a:r>
            <a:r>
              <a:rPr lang="ko-KR" altLang="en-US" sz="2400" dirty="0"/>
              <a:t>예수를 뒤따르고 그분 안에 머물며 그분처럼 살려하는 공동체</a:t>
            </a:r>
            <a:endParaRPr lang="en-US" altLang="ko-KR" sz="2400" dirty="0"/>
          </a:p>
          <a:p>
            <a:r>
              <a:rPr lang="ko-KR" altLang="en-US" sz="2400" dirty="0"/>
              <a:t>오라</a:t>
            </a:r>
            <a:r>
              <a:rPr lang="en-US" altLang="ko-KR" sz="2400" dirty="0"/>
              <a:t>: </a:t>
            </a:r>
            <a:r>
              <a:rPr lang="ko-KR" altLang="en-US" sz="2400" b="0" dirty="0"/>
              <a:t>주님과 함께 있는 자</a:t>
            </a:r>
            <a:r>
              <a:rPr lang="en-US" altLang="ko-KR" sz="2400" b="0" dirty="0"/>
              <a:t>, </a:t>
            </a:r>
            <a:r>
              <a:rPr lang="ko-KR" altLang="en-US" sz="2400" b="0" dirty="0"/>
              <a:t>주님과 함께 머무는 자 </a:t>
            </a:r>
            <a:r>
              <a:rPr lang="en-US" altLang="ko-KR" sz="2400" b="0" dirty="0"/>
              <a:t>&gt;&gt; </a:t>
            </a:r>
            <a:r>
              <a:rPr lang="ko-KR" altLang="en-US" sz="2400" b="0" dirty="0"/>
              <a:t>말씀 안에 머물러야</a:t>
            </a:r>
            <a:endParaRPr lang="en-US" altLang="ko-KR" sz="2400" b="0" dirty="0"/>
          </a:p>
          <a:p>
            <a:r>
              <a:rPr lang="ko-KR" altLang="en-US" sz="2400" dirty="0"/>
              <a:t>가라</a:t>
            </a:r>
            <a:r>
              <a:rPr lang="en-US" altLang="ko-KR" sz="2400" dirty="0"/>
              <a:t>: </a:t>
            </a:r>
            <a:r>
              <a:rPr lang="ko-KR" altLang="en-US" sz="2400" b="0" dirty="0"/>
              <a:t>파견 받은 자 </a:t>
            </a:r>
            <a:r>
              <a:rPr lang="en-US" altLang="ko-KR" sz="2400" b="0" dirty="0"/>
              <a:t>&gt;&gt; </a:t>
            </a:r>
            <a:r>
              <a:rPr lang="ko-KR" altLang="en-US" sz="2400" b="0" dirty="0"/>
              <a:t>내 안에 하느님이 </a:t>
            </a:r>
            <a:r>
              <a:rPr lang="en-US" altLang="ko-KR" sz="2400" b="0" dirty="0"/>
              <a:t>(</a:t>
            </a:r>
            <a:r>
              <a:rPr lang="ko-KR" altLang="en-US" sz="2400" b="0" dirty="0"/>
              <a:t>기도</a:t>
            </a:r>
            <a:r>
              <a:rPr lang="en-US" altLang="ko-KR" sz="2400" b="0" dirty="0"/>
              <a:t>,</a:t>
            </a:r>
            <a:r>
              <a:rPr lang="ko-KR" altLang="en-US" sz="2400" b="0" dirty="0"/>
              <a:t> 묵상</a:t>
            </a:r>
            <a:r>
              <a:rPr lang="en-US" altLang="ko-KR" sz="2400" b="0" dirty="0"/>
              <a:t>,</a:t>
            </a:r>
            <a:r>
              <a:rPr lang="ko-KR" altLang="en-US" sz="2400" b="0" dirty="0"/>
              <a:t> 성경</a:t>
            </a:r>
            <a:r>
              <a:rPr lang="en-US" altLang="ko-KR" sz="2400" b="0" dirty="0"/>
              <a:t>,</a:t>
            </a:r>
            <a:r>
              <a:rPr lang="ko-KR" altLang="en-US" sz="2400" b="0" dirty="0"/>
              <a:t> 성사</a:t>
            </a:r>
            <a:r>
              <a:rPr lang="en-US" altLang="ko-KR" sz="2400" b="0" dirty="0"/>
              <a:t>…); </a:t>
            </a:r>
            <a:r>
              <a:rPr lang="ko-KR" altLang="en-US" sz="2400" b="0" dirty="0"/>
              <a:t>모습을 갖춤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5337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A46B-C576-4071-BDDC-C7EE59E1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작은 자들의 시대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A6233-9C39-4C4E-987D-715720165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현대 교회는 작은 예언자</a:t>
            </a:r>
            <a:r>
              <a:rPr lang="en-US" altLang="ko-KR" dirty="0"/>
              <a:t>, </a:t>
            </a:r>
            <a:r>
              <a:rPr lang="ko-KR" altLang="en-US" dirty="0"/>
              <a:t>성인의 시대 </a:t>
            </a:r>
            <a:r>
              <a:rPr lang="en-US" altLang="ko-KR" dirty="0"/>
              <a:t>&gt;&gt; </a:t>
            </a:r>
            <a:r>
              <a:rPr lang="ko-KR" altLang="en-US" dirty="0"/>
              <a:t>바닥의 시대</a:t>
            </a:r>
            <a:endParaRPr lang="en-US" altLang="ko-KR" dirty="0"/>
          </a:p>
          <a:p>
            <a:r>
              <a:rPr lang="ko-KR" altLang="en-US" dirty="0"/>
              <a:t>교회를 위협 </a:t>
            </a:r>
            <a:endParaRPr lang="en-US" altLang="ko-KR" dirty="0"/>
          </a:p>
          <a:p>
            <a:pPr lvl="1"/>
            <a:r>
              <a:rPr lang="ko-KR" altLang="en-US" dirty="0"/>
              <a:t>신약에서 중세</a:t>
            </a:r>
            <a:r>
              <a:rPr lang="en-US" altLang="ko-KR" dirty="0"/>
              <a:t>: </a:t>
            </a:r>
            <a:r>
              <a:rPr lang="ko-KR" altLang="en-US" dirty="0"/>
              <a:t>이단</a:t>
            </a:r>
            <a:r>
              <a:rPr lang="en-US" altLang="ko-KR" dirty="0"/>
              <a:t>, </a:t>
            </a:r>
            <a:r>
              <a:rPr lang="ko-KR" altLang="en-US" dirty="0"/>
              <a:t>박해</a:t>
            </a:r>
            <a:r>
              <a:rPr lang="en-US" altLang="ko-KR" dirty="0"/>
              <a:t>, </a:t>
            </a:r>
            <a:r>
              <a:rPr lang="ko-KR" altLang="en-US" dirty="0"/>
              <a:t>분열</a:t>
            </a:r>
            <a:endParaRPr lang="en-US" altLang="ko-KR" dirty="0"/>
          </a:p>
          <a:p>
            <a:pPr lvl="1"/>
            <a:r>
              <a:rPr lang="ko-KR" altLang="en-US" dirty="0"/>
              <a:t>근세</a:t>
            </a:r>
            <a:r>
              <a:rPr lang="en-US" altLang="ko-KR" dirty="0"/>
              <a:t>: </a:t>
            </a:r>
            <a:r>
              <a:rPr lang="ko-KR" altLang="en-US" dirty="0"/>
              <a:t>무신론</a:t>
            </a:r>
            <a:r>
              <a:rPr lang="en-US" altLang="ko-KR" dirty="0"/>
              <a:t>, </a:t>
            </a:r>
            <a:r>
              <a:rPr lang="ko-KR" altLang="en-US" dirty="0"/>
              <a:t>공산주의</a:t>
            </a:r>
            <a:r>
              <a:rPr lang="en-US" altLang="ko-KR" dirty="0"/>
              <a:t>, </a:t>
            </a:r>
            <a:r>
              <a:rPr lang="ko-KR" altLang="en-US" dirty="0"/>
              <a:t>불경한 인본 주의 </a:t>
            </a:r>
            <a:r>
              <a:rPr lang="en-US" altLang="ko-KR" dirty="0"/>
              <a:t>&gt;&gt; </a:t>
            </a:r>
            <a:r>
              <a:rPr lang="ko-KR" altLang="en-US" dirty="0"/>
              <a:t>신학자들이 지킴</a:t>
            </a:r>
            <a:endParaRPr lang="en-US" altLang="ko-KR" dirty="0"/>
          </a:p>
          <a:p>
            <a:pPr lvl="1"/>
            <a:r>
              <a:rPr lang="ko-KR" altLang="en-US" dirty="0"/>
              <a:t>오늘날</a:t>
            </a:r>
            <a:r>
              <a:rPr lang="en-US" altLang="ko-KR" dirty="0"/>
              <a:t>: </a:t>
            </a:r>
            <a:r>
              <a:rPr lang="ko-KR" altLang="en-US" dirty="0"/>
              <a:t>보이지 않는 종교</a:t>
            </a:r>
            <a:endParaRPr lang="en-US" altLang="ko-KR" dirty="0"/>
          </a:p>
          <a:p>
            <a:r>
              <a:rPr lang="ko-KR" altLang="en-US" dirty="0"/>
              <a:t>모두가 깨어서 신앙을 지켜야하는 시대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4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A46B-C576-4071-BDDC-C7EE59E1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당신을 위한 희망의 편지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A6233-9C39-4C4E-987D-715720165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길 잃은 한마리</a:t>
            </a:r>
            <a:endParaRPr lang="en-US" altLang="ko-KR" dirty="0"/>
          </a:p>
          <a:p>
            <a:r>
              <a:rPr lang="ko-KR" altLang="en-US" dirty="0"/>
              <a:t>예수님은 절대 죄인을 포기하지 않으신다</a:t>
            </a:r>
            <a:endParaRPr lang="en-US" altLang="ko-KR" dirty="0"/>
          </a:p>
          <a:p>
            <a:r>
              <a:rPr lang="ko-KR" altLang="en-US" dirty="0"/>
              <a:t>신앙은 함께 가는 길</a:t>
            </a:r>
            <a:endParaRPr lang="en-US" altLang="ko-KR" dirty="0"/>
          </a:p>
          <a:p>
            <a:r>
              <a:rPr lang="ko-KR" altLang="en-US" dirty="0"/>
              <a:t>두세 사람이라도 마음을 모아 구하면 들어주신다</a:t>
            </a:r>
            <a:endParaRPr lang="en-US" altLang="ko-KR" dirty="0"/>
          </a:p>
          <a:p>
            <a:r>
              <a:rPr lang="ko-KR" altLang="en-US" dirty="0"/>
              <a:t>주의 이름으로 모인 곳에 계심</a:t>
            </a:r>
            <a:endParaRPr lang="en-US" altLang="ko-KR" dirty="0"/>
          </a:p>
          <a:p>
            <a:pPr lvl="1"/>
            <a:r>
              <a:rPr lang="ko-KR" altLang="en-US" dirty="0"/>
              <a:t>우리가 청함</a:t>
            </a:r>
            <a:r>
              <a:rPr lang="en-US" altLang="ko-KR" dirty="0"/>
              <a:t>: </a:t>
            </a:r>
            <a:r>
              <a:rPr lang="ko-KR" altLang="en-US" dirty="0"/>
              <a:t>하느님의 약속이며 하느님의 의무가 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94651"/>
      </p:ext>
    </p:extLst>
  </p:cSld>
  <p:clrMapOvr>
    <a:masterClrMapping/>
  </p:clrMapOvr>
</p:sld>
</file>

<file path=ppt/theme/theme1.xml><?xml version="1.0" encoding="utf-8"?>
<a:theme xmlns:a="http://schemas.openxmlformats.org/drawingml/2006/main" name="00001">
  <a:themeElements>
    <a:clrScheme name="00001 3">
      <a:dk1>
        <a:srgbClr val="111111"/>
      </a:dk1>
      <a:lt1>
        <a:srgbClr val="FFFFFF"/>
      </a:lt1>
      <a:dk2>
        <a:srgbClr val="000000"/>
      </a:dk2>
      <a:lt2>
        <a:srgbClr val="CC9900"/>
      </a:lt2>
      <a:accent1>
        <a:srgbClr val="FFCC66"/>
      </a:accent1>
      <a:accent2>
        <a:srgbClr val="800000"/>
      </a:accent2>
      <a:accent3>
        <a:srgbClr val="FFFFFF"/>
      </a:accent3>
      <a:accent4>
        <a:srgbClr val="0D0D0D"/>
      </a:accent4>
      <a:accent5>
        <a:srgbClr val="FFE2B8"/>
      </a:accent5>
      <a:accent6>
        <a:srgbClr val="730000"/>
      </a:accent6>
      <a:hlink>
        <a:srgbClr val="FF9933"/>
      </a:hlink>
      <a:folHlink>
        <a:srgbClr val="EAEAEA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0001 1">
        <a:dk1>
          <a:srgbClr val="111111"/>
        </a:dk1>
        <a:lt1>
          <a:srgbClr val="FFFFFF"/>
        </a:lt1>
        <a:dk2>
          <a:srgbClr val="000000"/>
        </a:dk2>
        <a:lt2>
          <a:srgbClr val="996633"/>
        </a:lt2>
        <a:accent1>
          <a:srgbClr val="FFFF99"/>
        </a:accent1>
        <a:accent2>
          <a:srgbClr val="FF0000"/>
        </a:accent2>
        <a:accent3>
          <a:srgbClr val="FFFFFF"/>
        </a:accent3>
        <a:accent4>
          <a:srgbClr val="0D0D0D"/>
        </a:accent4>
        <a:accent5>
          <a:srgbClr val="FFFFCA"/>
        </a:accent5>
        <a:accent6>
          <a:srgbClr val="E70000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2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3">
        <a:dk1>
          <a:srgbClr val="111111"/>
        </a:dk1>
        <a:lt1>
          <a:srgbClr val="FFFFFF"/>
        </a:lt1>
        <a:dk2>
          <a:srgbClr val="000000"/>
        </a:dk2>
        <a:lt2>
          <a:srgbClr val="CC9900"/>
        </a:lt2>
        <a:accent1>
          <a:srgbClr val="FFCC66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FFE2B8"/>
        </a:accent5>
        <a:accent6>
          <a:srgbClr val="7300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1470</TotalTime>
  <Words>422</Words>
  <Application>Microsoft Office PowerPoint</Application>
  <PresentationFormat>Widescreen</PresentationFormat>
  <Paragraphs>66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00001</vt:lpstr>
      <vt:lpstr>왜  교회 공동체가 필요한가</vt:lpstr>
      <vt:lpstr>교회는 신자들을 위해 있다</vt:lpstr>
      <vt:lpstr>교회의 내일, 소공동체</vt:lpstr>
      <vt:lpstr>공동체 참여</vt:lpstr>
      <vt:lpstr>모두가 주역이다</vt:lpstr>
      <vt:lpstr>작은 자들의 시대</vt:lpstr>
      <vt:lpstr>당신을 위한 희망의 편지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왜 가톨릭 영성이어야 하는가</dc:title>
  <dc:creator>Rick An</dc:creator>
  <cp:lastModifiedBy>Rick An</cp:lastModifiedBy>
  <cp:revision>41</cp:revision>
  <cp:lastPrinted>2022-03-27T15:21:06Z</cp:lastPrinted>
  <dcterms:created xsi:type="dcterms:W3CDTF">2022-03-01T18:25:49Z</dcterms:created>
  <dcterms:modified xsi:type="dcterms:W3CDTF">2022-04-03T22:45:02Z</dcterms:modified>
</cp:coreProperties>
</file>